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634" y="-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5029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2A9E7EB3-2F4C-4A3D-A034-E2125CBB8204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5028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18754909-6BF7-47A6-9619-EBAD16D9F3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19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754909-6BF7-47A6-9619-EBAD16D9F3E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638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2440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5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85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26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58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543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82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61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34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82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47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A321A-5BD2-4A88-8061-AB209BCD0285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249C7-219F-4E4E-B9F6-DF6887BF8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37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4488ACA-99D7-43E9-93FF-A73FEB1528D8}"/>
              </a:ext>
            </a:extLst>
          </p:cNvPr>
          <p:cNvGrpSpPr/>
          <p:nvPr/>
        </p:nvGrpSpPr>
        <p:grpSpPr>
          <a:xfrm>
            <a:off x="4700336" y="6993630"/>
            <a:ext cx="1806351" cy="1434926"/>
            <a:chOff x="4787802" y="7560839"/>
            <a:chExt cx="1806351" cy="1434926"/>
          </a:xfrm>
        </p:grpSpPr>
        <p:sp>
          <p:nvSpPr>
            <p:cNvPr id="59" name="四角形: 角を丸くする 58">
              <a:extLst>
                <a:ext uri="{FF2B5EF4-FFF2-40B4-BE49-F238E27FC236}">
                  <a16:creationId xmlns:a16="http://schemas.microsoft.com/office/drawing/2014/main" id="{45BB498B-BF13-410D-AE25-A4EAE4791146}"/>
                </a:ext>
              </a:extLst>
            </p:cNvPr>
            <p:cNvSpPr/>
            <p:nvPr/>
          </p:nvSpPr>
          <p:spPr>
            <a:xfrm>
              <a:off x="4787802" y="7560839"/>
              <a:ext cx="1769484" cy="1434926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7" name="図 56">
              <a:extLst>
                <a:ext uri="{FF2B5EF4-FFF2-40B4-BE49-F238E27FC236}">
                  <a16:creationId xmlns:a16="http://schemas.microsoft.com/office/drawing/2014/main" id="{9847E394-1EF2-404D-A1FC-5106E0CFDE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4667" y="7753367"/>
              <a:ext cx="775753" cy="775753"/>
            </a:xfrm>
            <a:prstGeom prst="rect">
              <a:avLst/>
            </a:prstGeom>
          </p:spPr>
        </p:pic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E69758A6-9B2E-4CAD-A55B-D53D864D3337}"/>
                </a:ext>
              </a:extLst>
            </p:cNvPr>
            <p:cNvSpPr txBox="1"/>
            <p:nvPr/>
          </p:nvSpPr>
          <p:spPr>
            <a:xfrm>
              <a:off x="5078953" y="8634564"/>
              <a:ext cx="15152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9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【</a:t>
              </a:r>
              <a:r>
                <a:rPr kumimoji="1" lang="ja-JP" altLang="en-US" sz="9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町ホームページ</a:t>
              </a:r>
              <a:r>
                <a:rPr kumimoji="1" lang="en-US" altLang="ja-JP" sz="9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】</a:t>
              </a:r>
            </a:p>
          </p:txBody>
        </p:sp>
      </p:grp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853AED3A-0CA8-4921-81B3-9004E195AC0E}"/>
              </a:ext>
            </a:extLst>
          </p:cNvPr>
          <p:cNvSpPr/>
          <p:nvPr/>
        </p:nvSpPr>
        <p:spPr>
          <a:xfrm>
            <a:off x="250462" y="6477534"/>
            <a:ext cx="4130650" cy="2684185"/>
          </a:xfrm>
          <a:prstGeom prst="roundRect">
            <a:avLst/>
          </a:prstGeom>
          <a:noFill/>
          <a:ln w="38100">
            <a:solidFill>
              <a:schemeClr val="accent2">
                <a:lumMod val="60000"/>
                <a:lumOff val="40000"/>
                <a:alpha val="50000"/>
              </a:schemeClr>
            </a:solidFill>
            <a:prstDash val="lg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492F11E3-C2A4-4097-A6DA-89264FA0E6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0562" y="6382229"/>
            <a:ext cx="1500827" cy="757825"/>
          </a:xfrm>
          <a:prstGeom prst="rect">
            <a:avLst/>
          </a:prstGeom>
        </p:spPr>
      </p:pic>
      <p:pic>
        <p:nvPicPr>
          <p:cNvPr id="106" name="図 105">
            <a:extLst>
              <a:ext uri="{FF2B5EF4-FFF2-40B4-BE49-F238E27FC236}">
                <a16:creationId xmlns:a16="http://schemas.microsoft.com/office/drawing/2014/main" id="{E085C7D9-1569-461A-A8F7-D8D5BEF48C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5556" y="1730676"/>
            <a:ext cx="1016795" cy="1016795"/>
          </a:xfrm>
          <a:prstGeom prst="rect">
            <a:avLst/>
          </a:prstGeom>
        </p:spPr>
      </p:pic>
      <p:pic>
        <p:nvPicPr>
          <p:cNvPr id="105" name="図 104">
            <a:extLst>
              <a:ext uri="{FF2B5EF4-FFF2-40B4-BE49-F238E27FC236}">
                <a16:creationId xmlns:a16="http://schemas.microsoft.com/office/drawing/2014/main" id="{A2AE69DB-BF25-4472-B3D4-0BA3648274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752" y="2832145"/>
            <a:ext cx="765998" cy="76599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EB389F5-CCCB-4970-BB96-8A0A244DC0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157" y="999474"/>
            <a:ext cx="1133798" cy="1133798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F74F3A-0F7F-41DB-9D06-62B873251A05}"/>
              </a:ext>
            </a:extLst>
          </p:cNvPr>
          <p:cNvSpPr txBox="1"/>
          <p:nvPr/>
        </p:nvSpPr>
        <p:spPr>
          <a:xfrm>
            <a:off x="1164141" y="752206"/>
            <a:ext cx="42244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産後ケア事業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EE147D45-7DD4-45A2-8EE4-852D66D0AA9D}"/>
              </a:ext>
            </a:extLst>
          </p:cNvPr>
          <p:cNvCxnSpPr>
            <a:cxnSpLocks/>
          </p:cNvCxnSpPr>
          <p:nvPr/>
        </p:nvCxnSpPr>
        <p:spPr>
          <a:xfrm>
            <a:off x="539217" y="1485075"/>
            <a:ext cx="4190623" cy="1628"/>
          </a:xfrm>
          <a:prstGeom prst="line">
            <a:avLst/>
          </a:prstGeom>
          <a:ln w="57150" cap="rnd" cmpd="sng" algn="ctr">
            <a:solidFill>
              <a:schemeClr val="accent2">
                <a:lumMod val="60000"/>
                <a:lumOff val="40000"/>
                <a:alpha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FD3A98C4-9AB5-440F-93FE-E4DC0214DBDE}"/>
              </a:ext>
            </a:extLst>
          </p:cNvPr>
          <p:cNvGrpSpPr/>
          <p:nvPr/>
        </p:nvGrpSpPr>
        <p:grpSpPr>
          <a:xfrm>
            <a:off x="373741" y="6582977"/>
            <a:ext cx="6320449" cy="2473298"/>
            <a:chOff x="627668" y="3929394"/>
            <a:chExt cx="6320449" cy="2473298"/>
          </a:xfrm>
        </p:grpSpPr>
        <p:sp>
          <p:nvSpPr>
            <p:cNvPr id="23" name="矢印: 下 22">
              <a:extLst>
                <a:ext uri="{FF2B5EF4-FFF2-40B4-BE49-F238E27FC236}">
                  <a16:creationId xmlns:a16="http://schemas.microsoft.com/office/drawing/2014/main" id="{41410569-FC50-4483-8A2B-438D6982FD0B}"/>
                </a:ext>
              </a:extLst>
            </p:cNvPr>
            <p:cNvSpPr/>
            <p:nvPr/>
          </p:nvSpPr>
          <p:spPr>
            <a:xfrm>
              <a:off x="714220" y="4563592"/>
              <a:ext cx="495300" cy="1413378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C2F0C22B-C3B4-4BE1-89E9-86D354624167}"/>
                </a:ext>
              </a:extLst>
            </p:cNvPr>
            <p:cNvSpPr txBox="1"/>
            <p:nvPr/>
          </p:nvSpPr>
          <p:spPr>
            <a:xfrm>
              <a:off x="627668" y="3929394"/>
              <a:ext cx="20144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利用の流れ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A051F203-0D6E-43C6-8203-292040FB8BEA}"/>
                </a:ext>
              </a:extLst>
            </p:cNvPr>
            <p:cNvSpPr txBox="1"/>
            <p:nvPr/>
          </p:nvSpPr>
          <p:spPr>
            <a:xfrm>
              <a:off x="1197811" y="4458148"/>
              <a:ext cx="30721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①利用事業所へ電話で予約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A0C38E41-6FFC-4940-96F9-3FA44F3F7AC0}"/>
                </a:ext>
              </a:extLst>
            </p:cNvPr>
            <p:cNvSpPr txBox="1"/>
            <p:nvPr/>
          </p:nvSpPr>
          <p:spPr>
            <a:xfrm>
              <a:off x="1202672" y="4869468"/>
              <a:ext cx="38400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②利用日の</a:t>
              </a:r>
              <a:r>
                <a:rPr kumimoji="1" lang="en-US" altLang="ja-JP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10</a:t>
              </a:r>
              <a:r>
                <a:rPr kumimoji="1" lang="ja-JP" altLang="en-US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営業日前までに</a:t>
              </a:r>
              <a:endParaRPr kumimoji="1" lang="en-US" altLang="ja-JP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r>
                <a:rPr kumimoji="1" lang="ja-JP" altLang="en-US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申請書を保健センターに提出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9C5D8C8D-3D6C-4087-BC5F-3E66ED2DEA50}"/>
                </a:ext>
              </a:extLst>
            </p:cNvPr>
            <p:cNvSpPr txBox="1"/>
            <p:nvPr/>
          </p:nvSpPr>
          <p:spPr>
            <a:xfrm>
              <a:off x="1196956" y="5550257"/>
              <a:ext cx="2739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③決定通知書を受け取る</a:t>
              </a: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18A44D0C-ED9A-4405-8599-D759F47AE1CC}"/>
                </a:ext>
              </a:extLst>
            </p:cNvPr>
            <p:cNvSpPr txBox="1"/>
            <p:nvPr/>
          </p:nvSpPr>
          <p:spPr>
            <a:xfrm>
              <a:off x="646480" y="6033360"/>
              <a:ext cx="6301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産後ケア利用</a:t>
              </a:r>
              <a:r>
                <a:rPr kumimoji="1" lang="en-US" altLang="ja-JP" sz="14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(</a:t>
              </a:r>
              <a:r>
                <a:rPr kumimoji="1" lang="ja-JP" altLang="en-US" sz="14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利用料金は当日支払い</a:t>
              </a:r>
              <a:r>
                <a:rPr kumimoji="1" lang="en-US" altLang="ja-JP" sz="14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)</a:t>
              </a:r>
              <a:endPara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F8ABAECA-7A39-4873-B61C-34C143DFFF12}"/>
              </a:ext>
            </a:extLst>
          </p:cNvPr>
          <p:cNvGrpSpPr/>
          <p:nvPr/>
        </p:nvGrpSpPr>
        <p:grpSpPr>
          <a:xfrm>
            <a:off x="250462" y="3821203"/>
            <a:ext cx="6696857" cy="2428212"/>
            <a:chOff x="-157532" y="63051"/>
            <a:chExt cx="6338564" cy="2177089"/>
          </a:xfrm>
        </p:grpSpPr>
        <p:grpSp>
          <p:nvGrpSpPr>
            <p:cNvPr id="79" name="グループ化 78">
              <a:extLst>
                <a:ext uri="{FF2B5EF4-FFF2-40B4-BE49-F238E27FC236}">
                  <a16:creationId xmlns:a16="http://schemas.microsoft.com/office/drawing/2014/main" id="{E29DF76C-E511-47A1-9094-2857989714B0}"/>
                </a:ext>
              </a:extLst>
            </p:cNvPr>
            <p:cNvGrpSpPr/>
            <p:nvPr/>
          </p:nvGrpSpPr>
          <p:grpSpPr>
            <a:xfrm>
              <a:off x="-157532" y="63051"/>
              <a:ext cx="6338564" cy="2177089"/>
              <a:chOff x="-157532" y="63051"/>
              <a:chExt cx="6338564" cy="2177089"/>
            </a:xfrm>
          </p:grpSpPr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3041A4EB-4C97-4310-B34C-97B8B07D262B}"/>
                  </a:ext>
                </a:extLst>
              </p:cNvPr>
              <p:cNvSpPr/>
              <p:nvPr/>
            </p:nvSpPr>
            <p:spPr>
              <a:xfrm>
                <a:off x="-157532" y="63051"/>
                <a:ext cx="6031396" cy="2177089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grpSp>
            <p:nvGrpSpPr>
              <p:cNvPr id="84" name="グループ化 83">
                <a:extLst>
                  <a:ext uri="{FF2B5EF4-FFF2-40B4-BE49-F238E27FC236}">
                    <a16:creationId xmlns:a16="http://schemas.microsoft.com/office/drawing/2014/main" id="{2AE104AD-3562-4B65-8C95-1AD4004FCAB0}"/>
                  </a:ext>
                </a:extLst>
              </p:cNvPr>
              <p:cNvGrpSpPr/>
              <p:nvPr/>
            </p:nvGrpSpPr>
            <p:grpSpPr>
              <a:xfrm>
                <a:off x="694054" y="604930"/>
                <a:ext cx="5486978" cy="1576677"/>
                <a:chOff x="-33511" y="565284"/>
                <a:chExt cx="6229864" cy="1576980"/>
              </a:xfrm>
            </p:grpSpPr>
            <p:sp>
              <p:nvSpPr>
                <p:cNvPr id="89" name="テキスト ボックス 56">
                  <a:extLst>
                    <a:ext uri="{FF2B5EF4-FFF2-40B4-BE49-F238E27FC236}">
                      <a16:creationId xmlns:a16="http://schemas.microsoft.com/office/drawing/2014/main" id="{5DB49435-31F8-439C-85FF-1CC5A77C5846}"/>
                    </a:ext>
                  </a:extLst>
                </p:cNvPr>
                <p:cNvSpPr txBox="1"/>
                <p:nvPr/>
              </p:nvSpPr>
              <p:spPr>
                <a:xfrm>
                  <a:off x="398414" y="1465371"/>
                  <a:ext cx="1401288" cy="67689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無料</a:t>
                  </a:r>
                  <a:endParaRPr lang="ja-JP" sz="1600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0" name="テキスト ボックス 50">
                  <a:extLst>
                    <a:ext uri="{FF2B5EF4-FFF2-40B4-BE49-F238E27FC236}">
                      <a16:creationId xmlns:a16="http://schemas.microsoft.com/office/drawing/2014/main" id="{CDDF6235-8AA0-43AA-B53F-73F34DFD9C4D}"/>
                    </a:ext>
                  </a:extLst>
                </p:cNvPr>
                <p:cNvSpPr txBox="1"/>
                <p:nvPr/>
              </p:nvSpPr>
              <p:spPr>
                <a:xfrm>
                  <a:off x="161587" y="1046111"/>
                  <a:ext cx="1401287" cy="67689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en-US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2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時間程度</a:t>
                  </a:r>
                  <a:endParaRPr lang="ja-JP" sz="1600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テキスト ボックス 48">
                  <a:extLst>
                    <a:ext uri="{FF2B5EF4-FFF2-40B4-BE49-F238E27FC236}">
                      <a16:creationId xmlns:a16="http://schemas.microsoft.com/office/drawing/2014/main" id="{5225F58C-3592-4867-B56B-F953E9E5913F}"/>
                    </a:ext>
                  </a:extLst>
                </p:cNvPr>
                <p:cNvSpPr txBox="1"/>
                <p:nvPr/>
              </p:nvSpPr>
              <p:spPr>
                <a:xfrm>
                  <a:off x="1900197" y="584432"/>
                  <a:ext cx="1401286" cy="67689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ja-JP" sz="20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日帰り型</a:t>
                  </a:r>
                  <a:endParaRPr lang="ja-JP" sz="2000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テキスト ボックス 49">
                  <a:extLst>
                    <a:ext uri="{FF2B5EF4-FFF2-40B4-BE49-F238E27FC236}">
                      <a16:creationId xmlns:a16="http://schemas.microsoft.com/office/drawing/2014/main" id="{4D5993D8-09B0-4895-924C-775E6E212F99}"/>
                    </a:ext>
                  </a:extLst>
                </p:cNvPr>
                <p:cNvSpPr txBox="1"/>
                <p:nvPr/>
              </p:nvSpPr>
              <p:spPr>
                <a:xfrm>
                  <a:off x="4210387" y="565284"/>
                  <a:ext cx="1495867" cy="67689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ja-JP" sz="20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宿泊型</a:t>
                  </a:r>
                  <a:endParaRPr lang="ja-JP" sz="2000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テキスト ボックス 51">
                  <a:extLst>
                    <a:ext uri="{FF2B5EF4-FFF2-40B4-BE49-F238E27FC236}">
                      <a16:creationId xmlns:a16="http://schemas.microsoft.com/office/drawing/2014/main" id="{6F192C4C-9908-45F7-A18D-E992FA27E938}"/>
                    </a:ext>
                  </a:extLst>
                </p:cNvPr>
                <p:cNvSpPr txBox="1"/>
                <p:nvPr/>
              </p:nvSpPr>
              <p:spPr>
                <a:xfrm>
                  <a:off x="1737552" y="1047197"/>
                  <a:ext cx="2319789" cy="67689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en-US" alt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10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時～</a:t>
                  </a:r>
                  <a:r>
                    <a:rPr lang="en-US" alt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16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時</a:t>
                  </a:r>
                  <a:endParaRPr lang="ja-JP" sz="1600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5" name="テキスト ボックス 57">
                  <a:extLst>
                    <a:ext uri="{FF2B5EF4-FFF2-40B4-BE49-F238E27FC236}">
                      <a16:creationId xmlns:a16="http://schemas.microsoft.com/office/drawing/2014/main" id="{D43F0907-A15C-4E65-A4F9-A66C13B945FB}"/>
                    </a:ext>
                  </a:extLst>
                </p:cNvPr>
                <p:cNvSpPr txBox="1"/>
                <p:nvPr/>
              </p:nvSpPr>
              <p:spPr>
                <a:xfrm>
                  <a:off x="1953914" y="1456250"/>
                  <a:ext cx="1401287" cy="67689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en-US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700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円</a:t>
                  </a:r>
                  <a:r>
                    <a:rPr lang="en-US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/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回</a:t>
                  </a:r>
                  <a:endParaRPr lang="ja-JP" sz="1600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6" name="テキスト ボックス 52">
                  <a:extLst>
                    <a:ext uri="{FF2B5EF4-FFF2-40B4-BE49-F238E27FC236}">
                      <a16:creationId xmlns:a16="http://schemas.microsoft.com/office/drawing/2014/main" id="{0E704CF6-2B17-4929-ADCB-BE19507C7026}"/>
                    </a:ext>
                  </a:extLst>
                </p:cNvPr>
                <p:cNvSpPr txBox="1"/>
                <p:nvPr/>
              </p:nvSpPr>
              <p:spPr>
                <a:xfrm>
                  <a:off x="3717639" y="1042969"/>
                  <a:ext cx="2478714" cy="68915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en-US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10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時～翌</a:t>
                  </a:r>
                  <a:r>
                    <a:rPr lang="ja-JP" altLang="en-US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１６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時</a:t>
                  </a:r>
                  <a:endParaRPr lang="ja-JP" sz="1600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7" name="テキスト ボックス 59">
                  <a:extLst>
                    <a:ext uri="{FF2B5EF4-FFF2-40B4-BE49-F238E27FC236}">
                      <a16:creationId xmlns:a16="http://schemas.microsoft.com/office/drawing/2014/main" id="{D3FCD3F9-2D13-4E65-BEA1-54D8EB8FC708}"/>
                    </a:ext>
                  </a:extLst>
                </p:cNvPr>
                <p:cNvSpPr txBox="1"/>
                <p:nvPr/>
              </p:nvSpPr>
              <p:spPr>
                <a:xfrm>
                  <a:off x="302929" y="566837"/>
                  <a:ext cx="1401286" cy="49471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ja-JP" sz="20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訪問型</a:t>
                  </a:r>
                  <a:endParaRPr lang="ja-JP" sz="2000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8" name="テキスト ボックス 74">
                  <a:extLst>
                    <a:ext uri="{FF2B5EF4-FFF2-40B4-BE49-F238E27FC236}">
                      <a16:creationId xmlns:a16="http://schemas.microsoft.com/office/drawing/2014/main" id="{7D63318B-C642-43DE-AC35-5CE896473265}"/>
                    </a:ext>
                  </a:extLst>
                </p:cNvPr>
                <p:cNvSpPr txBox="1"/>
                <p:nvPr/>
              </p:nvSpPr>
              <p:spPr>
                <a:xfrm>
                  <a:off x="-33511" y="1827105"/>
                  <a:ext cx="5530688" cy="28656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ja-JP" altLang="en-US" sz="1400" b="1" kern="100" dirty="0"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＊</a:t>
                  </a:r>
                  <a:r>
                    <a:rPr lang="ja-JP" sz="14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施設によって</a:t>
                  </a:r>
                  <a:r>
                    <a:rPr lang="ja-JP" altLang="en-US" sz="14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利用時間・料金が</a:t>
                  </a:r>
                  <a:r>
                    <a:rPr lang="ja-JP" sz="14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異なる場合があります。</a:t>
                  </a:r>
                  <a:endParaRPr lang="ja-JP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9" name="テキスト ボックス 58">
                  <a:extLst>
                    <a:ext uri="{FF2B5EF4-FFF2-40B4-BE49-F238E27FC236}">
                      <a16:creationId xmlns:a16="http://schemas.microsoft.com/office/drawing/2014/main" id="{BDE10B66-3838-437F-B9BE-C77AD44A07DB}"/>
                    </a:ext>
                  </a:extLst>
                </p:cNvPr>
                <p:cNvSpPr txBox="1"/>
                <p:nvPr/>
              </p:nvSpPr>
              <p:spPr>
                <a:xfrm>
                  <a:off x="3736640" y="1456249"/>
                  <a:ext cx="2376693" cy="42922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en-US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9,000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円</a:t>
                  </a:r>
                  <a:r>
                    <a:rPr lang="en-US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/</a:t>
                  </a:r>
                  <a:r>
                    <a:rPr lang="ja-JP" altLang="en-US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１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泊</a:t>
                  </a:r>
                  <a:r>
                    <a:rPr lang="ja-JP" altLang="en-US" sz="1600" b="1" kern="100" dirty="0"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２</a:t>
                  </a:r>
                  <a:r>
                    <a:rPr lang="ja-JP" sz="1600" b="1" kern="100" dirty="0">
                      <a:effectLst/>
                      <a:latin typeface="UD デジタル 教科書体 NP-R" panose="02020400000000000000" pitchFamily="18" charset="-128"/>
                      <a:ea typeface="UD デジタル 教科書体 NP-R" panose="02020400000000000000" pitchFamily="18" charset="-128"/>
                      <a:cs typeface="Times New Roman" panose="02020603050405020304" pitchFamily="18" charset="0"/>
                    </a:rPr>
                    <a:t>日</a:t>
                  </a:r>
                  <a:endParaRPr lang="ja-JP" sz="1600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5" name="テキスト ボックス 60">
                <a:extLst>
                  <a:ext uri="{FF2B5EF4-FFF2-40B4-BE49-F238E27FC236}">
                    <a16:creationId xmlns:a16="http://schemas.microsoft.com/office/drawing/2014/main" id="{EC7508D1-1D5C-4403-9B69-98CFE2088D11}"/>
                  </a:ext>
                </a:extLst>
              </p:cNvPr>
              <p:cNvSpPr txBox="1"/>
              <p:nvPr/>
            </p:nvSpPr>
            <p:spPr>
              <a:xfrm>
                <a:off x="-36675" y="1121243"/>
                <a:ext cx="896773" cy="477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sz="1600" b="1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rPr>
                  <a:t>時間</a:t>
                </a:r>
                <a:endParaRPr lang="ja-JP" sz="1600" kern="100" dirty="0">
                  <a:effectLst/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テキスト ボックス 61">
                <a:extLst>
                  <a:ext uri="{FF2B5EF4-FFF2-40B4-BE49-F238E27FC236}">
                    <a16:creationId xmlns:a16="http://schemas.microsoft.com/office/drawing/2014/main" id="{60A513ED-D506-446D-B936-BB4077F137EA}"/>
                  </a:ext>
                </a:extLst>
              </p:cNvPr>
              <p:cNvSpPr txBox="1"/>
              <p:nvPr/>
            </p:nvSpPr>
            <p:spPr>
              <a:xfrm>
                <a:off x="-29928" y="1495725"/>
                <a:ext cx="818985" cy="477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ja-JP" sz="1600" b="1" kern="100" dirty="0">
                    <a:effectLst/>
                    <a:latin typeface="UD デジタル 教科書体 NP-R" panose="02020400000000000000" pitchFamily="18" charset="-128"/>
                    <a:ea typeface="UD デジタル 教科書体 NP-R" panose="02020400000000000000" pitchFamily="18" charset="-128"/>
                    <a:cs typeface="Times New Roman" panose="02020603050405020304" pitchFamily="18" charset="0"/>
                  </a:rPr>
                  <a:t>料金</a:t>
                </a:r>
                <a:endParaRPr lang="ja-JP" sz="1600" kern="100" dirty="0">
                  <a:effectLst/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BCDAD538-31AD-4A75-806E-6EC07E20D518}"/>
                </a:ext>
              </a:extLst>
            </p:cNvPr>
            <p:cNvCxnSpPr/>
            <p:nvPr/>
          </p:nvCxnSpPr>
          <p:spPr>
            <a:xfrm>
              <a:off x="694054" y="468582"/>
              <a:ext cx="7952" cy="1302965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9745EF79-AB00-47AF-B10F-12B259557224}"/>
                </a:ext>
              </a:extLst>
            </p:cNvPr>
            <p:cNvCxnSpPr/>
            <p:nvPr/>
          </p:nvCxnSpPr>
          <p:spPr>
            <a:xfrm>
              <a:off x="2130537" y="468583"/>
              <a:ext cx="7952" cy="1302965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E993CB1F-55F2-4412-98BB-03576940551C}"/>
                </a:ext>
              </a:extLst>
            </p:cNvPr>
            <p:cNvCxnSpPr/>
            <p:nvPr/>
          </p:nvCxnSpPr>
          <p:spPr>
            <a:xfrm>
              <a:off x="3855145" y="468583"/>
              <a:ext cx="7952" cy="1302965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82DEC282-FEAF-4887-85D0-74FF3CA148FC}"/>
              </a:ext>
            </a:extLst>
          </p:cNvPr>
          <p:cNvSpPr txBox="1"/>
          <p:nvPr/>
        </p:nvSpPr>
        <p:spPr>
          <a:xfrm>
            <a:off x="4729840" y="3037239"/>
            <a:ext cx="1016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休息</a:t>
            </a: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923AE869-4843-4363-817D-8D10B1B02B5E}"/>
              </a:ext>
            </a:extLst>
          </p:cNvPr>
          <p:cNvSpPr txBox="1"/>
          <p:nvPr/>
        </p:nvSpPr>
        <p:spPr>
          <a:xfrm>
            <a:off x="4410934" y="2098659"/>
            <a:ext cx="1567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乳房ケア</a:t>
            </a: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CC287B01-4163-4A1E-9592-4D1E934ACC0A}"/>
              </a:ext>
            </a:extLst>
          </p:cNvPr>
          <p:cNvSpPr txBox="1"/>
          <p:nvPr/>
        </p:nvSpPr>
        <p:spPr>
          <a:xfrm>
            <a:off x="5419952" y="1417816"/>
            <a:ext cx="1567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育児相談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0409ED1-3DA0-4596-9B7D-A1E90EE38681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04" t="6764" r="41036" b="49171"/>
          <a:stretch/>
        </p:blipFill>
        <p:spPr>
          <a:xfrm>
            <a:off x="353056" y="3522266"/>
            <a:ext cx="1152885" cy="1405267"/>
          </a:xfrm>
          <a:prstGeom prst="rect">
            <a:avLst/>
          </a:prstGeom>
        </p:spPr>
      </p:pic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20FBE5F2-0E18-4626-9D48-BCD8D60D23D1}"/>
              </a:ext>
            </a:extLst>
          </p:cNvPr>
          <p:cNvSpPr txBox="1"/>
          <p:nvPr/>
        </p:nvSpPr>
        <p:spPr>
          <a:xfrm>
            <a:off x="903016" y="273234"/>
            <a:ext cx="1454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上里町</a:t>
            </a:r>
          </a:p>
        </p:txBody>
      </p:sp>
      <p:pic>
        <p:nvPicPr>
          <p:cNvPr id="66" name="図 65">
            <a:extLst>
              <a:ext uri="{FF2B5EF4-FFF2-40B4-BE49-F238E27FC236}">
                <a16:creationId xmlns:a16="http://schemas.microsoft.com/office/drawing/2014/main" id="{387A55BA-D7F5-4DF2-B72C-66FB036EA3D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61867" y="4009909"/>
            <a:ext cx="461006" cy="430227"/>
          </a:xfrm>
          <a:prstGeom prst="rect">
            <a:avLst/>
          </a:prstGeom>
        </p:spPr>
      </p:pic>
      <p:pic>
        <p:nvPicPr>
          <p:cNvPr id="69" name="図 68">
            <a:extLst>
              <a:ext uri="{FF2B5EF4-FFF2-40B4-BE49-F238E27FC236}">
                <a16:creationId xmlns:a16="http://schemas.microsoft.com/office/drawing/2014/main" id="{DEC09790-56E5-4DD2-B927-329947EE0B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12201" y="3968736"/>
            <a:ext cx="461005" cy="462645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7197A867-99F3-4379-9C43-B5900D4336E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41826" y="3919274"/>
            <a:ext cx="461005" cy="462645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A4D5EE2-43F7-420A-BDF3-8F58CA2A5764}"/>
              </a:ext>
            </a:extLst>
          </p:cNvPr>
          <p:cNvSpPr/>
          <p:nvPr/>
        </p:nvSpPr>
        <p:spPr>
          <a:xfrm>
            <a:off x="0" y="9321613"/>
            <a:ext cx="6858000" cy="6028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8C063BFD-7764-4DFE-881C-7F225499DAB8}"/>
              </a:ext>
            </a:extLst>
          </p:cNvPr>
          <p:cNvSpPr txBox="1"/>
          <p:nvPr/>
        </p:nvSpPr>
        <p:spPr>
          <a:xfrm>
            <a:off x="247062" y="9366406"/>
            <a:ext cx="6244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問合せ：上里町保健センター　　　 ☎ </a:t>
            </a:r>
            <a:r>
              <a:rPr kumimoji="1" lang="en-US" altLang="ja-JP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0495-33-2550</a:t>
            </a:r>
          </a:p>
          <a:p>
            <a:endParaRPr kumimoji="1" lang="en-US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90F815C4-285C-423C-A8E4-4810F75FC7D1}"/>
              </a:ext>
            </a:extLst>
          </p:cNvPr>
          <p:cNvSpPr txBox="1"/>
          <p:nvPr/>
        </p:nvSpPr>
        <p:spPr>
          <a:xfrm>
            <a:off x="877863" y="9591782"/>
            <a:ext cx="2783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平日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)8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30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分～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17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15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分</a:t>
            </a:r>
            <a:endParaRPr kumimoji="1" lang="en-US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D5827904-5F51-4936-ADB6-5A6F10BD7E99}"/>
              </a:ext>
            </a:extLst>
          </p:cNvPr>
          <p:cNvGrpSpPr/>
          <p:nvPr/>
        </p:nvGrpSpPr>
        <p:grpSpPr>
          <a:xfrm>
            <a:off x="314817" y="1838205"/>
            <a:ext cx="4576067" cy="1761234"/>
            <a:chOff x="291790" y="1657661"/>
            <a:chExt cx="4576067" cy="1761234"/>
          </a:xfrm>
        </p:grpSpPr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A704D846-EFDF-47A5-B826-DA938E1BF036}"/>
                </a:ext>
              </a:extLst>
            </p:cNvPr>
            <p:cNvSpPr txBox="1"/>
            <p:nvPr/>
          </p:nvSpPr>
          <p:spPr>
            <a:xfrm>
              <a:off x="458595" y="1976601"/>
              <a:ext cx="43855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上里町民で産後１年までのママと赤ちゃん</a:t>
              </a:r>
              <a:endParaRPr kumimoji="1" lang="en-US" altLang="ja-JP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r>
                <a:rPr kumimoji="1" lang="en-US" altLang="ja-JP" sz="12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※</a:t>
              </a:r>
              <a:r>
                <a:rPr kumimoji="1" lang="ja-JP" altLang="en-US" sz="12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医療を必要とする方は利用できません。</a:t>
              </a:r>
              <a:endParaRPr kumimoji="1"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E5749095-656F-4753-88EA-2B9FBDBCC5AC}"/>
                </a:ext>
              </a:extLst>
            </p:cNvPr>
            <p:cNvSpPr txBox="1"/>
            <p:nvPr/>
          </p:nvSpPr>
          <p:spPr>
            <a:xfrm>
              <a:off x="482338" y="2834120"/>
              <a:ext cx="438551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7</a:t>
              </a:r>
              <a:r>
                <a:rPr kumimoji="1" lang="ja-JP" altLang="en-US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日間まで</a:t>
              </a:r>
              <a:r>
                <a:rPr kumimoji="1" lang="en-US" altLang="ja-JP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(6</a:t>
              </a:r>
              <a:r>
                <a:rPr kumimoji="1" lang="ja-JP" altLang="en-US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泊</a:t>
              </a:r>
              <a:r>
                <a:rPr kumimoji="1" lang="en-US" altLang="ja-JP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7</a:t>
              </a:r>
              <a:r>
                <a:rPr kumimoji="1" lang="ja-JP" altLang="en-US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日</a:t>
              </a:r>
              <a:r>
                <a:rPr kumimoji="1" lang="en-US" altLang="ja-JP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)</a:t>
              </a:r>
            </a:p>
            <a:p>
              <a:r>
                <a:rPr kumimoji="1" lang="en-US" altLang="ja-JP" sz="12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※</a:t>
              </a:r>
              <a:r>
                <a:rPr kumimoji="1" lang="ja-JP" altLang="en-US" sz="12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宿泊・日帰り・訪問を組み合わせて利用できます。</a:t>
              </a:r>
              <a:endParaRPr kumimoji="1"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09" name="テキスト ボックス 108">
              <a:extLst>
                <a:ext uri="{FF2B5EF4-FFF2-40B4-BE49-F238E27FC236}">
                  <a16:creationId xmlns:a16="http://schemas.microsoft.com/office/drawing/2014/main" id="{E9742A60-61D5-4E71-8613-BEFFA7864CB8}"/>
                </a:ext>
              </a:extLst>
            </p:cNvPr>
            <p:cNvSpPr txBox="1"/>
            <p:nvPr/>
          </p:nvSpPr>
          <p:spPr>
            <a:xfrm>
              <a:off x="291790" y="1657661"/>
              <a:ext cx="43855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対象者</a:t>
              </a:r>
              <a:endParaRPr kumimoji="1" lang="en-US" altLang="ja-JP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  <p:sp>
          <p:nvSpPr>
            <p:cNvPr id="110" name="テキスト ボックス 109">
              <a:extLst>
                <a:ext uri="{FF2B5EF4-FFF2-40B4-BE49-F238E27FC236}">
                  <a16:creationId xmlns:a16="http://schemas.microsoft.com/office/drawing/2014/main" id="{AF0D76E5-1DAF-4F86-8EC1-D6C28B9306C0}"/>
                </a:ext>
              </a:extLst>
            </p:cNvPr>
            <p:cNvSpPr txBox="1"/>
            <p:nvPr/>
          </p:nvSpPr>
          <p:spPr>
            <a:xfrm>
              <a:off x="291790" y="2519710"/>
              <a:ext cx="438551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利用条件</a:t>
              </a:r>
              <a:endParaRPr kumimoji="1" lang="en-US" altLang="ja-JP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pic>
        <p:nvPicPr>
          <p:cNvPr id="32" name="図 31">
            <a:extLst>
              <a:ext uri="{FF2B5EF4-FFF2-40B4-BE49-F238E27FC236}">
                <a16:creationId xmlns:a16="http://schemas.microsoft.com/office/drawing/2014/main" id="{D16D5FCC-7672-44CF-BEFD-EB7E08DC68A4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95" t="2237" r="43952" b="74703"/>
          <a:stretch/>
        </p:blipFill>
        <p:spPr>
          <a:xfrm>
            <a:off x="4264307" y="796454"/>
            <a:ext cx="572508" cy="636641"/>
          </a:xfrm>
          <a:prstGeom prst="rect">
            <a:avLst/>
          </a:prstGeom>
        </p:spPr>
      </p:pic>
      <p:pic>
        <p:nvPicPr>
          <p:cNvPr id="111" name="図 110">
            <a:extLst>
              <a:ext uri="{FF2B5EF4-FFF2-40B4-BE49-F238E27FC236}">
                <a16:creationId xmlns:a16="http://schemas.microsoft.com/office/drawing/2014/main" id="{BAE621A5-6F46-40F4-BD72-B11D05090C0E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3" t="466" r="59320" b="74866"/>
          <a:stretch/>
        </p:blipFill>
        <p:spPr>
          <a:xfrm>
            <a:off x="155212" y="228703"/>
            <a:ext cx="971255" cy="1159532"/>
          </a:xfrm>
          <a:prstGeom prst="rect">
            <a:avLst/>
          </a:prstGeom>
        </p:spPr>
      </p:pic>
      <p:sp>
        <p:nvSpPr>
          <p:cNvPr id="37" name="楕円 36">
            <a:extLst>
              <a:ext uri="{FF2B5EF4-FFF2-40B4-BE49-F238E27FC236}">
                <a16:creationId xmlns:a16="http://schemas.microsoft.com/office/drawing/2014/main" id="{15908019-3576-4256-BCEA-B854698C43C3}"/>
              </a:ext>
            </a:extLst>
          </p:cNvPr>
          <p:cNvSpPr/>
          <p:nvPr/>
        </p:nvSpPr>
        <p:spPr>
          <a:xfrm>
            <a:off x="188374" y="1890572"/>
            <a:ext cx="185367" cy="1853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楕円 111">
            <a:extLst>
              <a:ext uri="{FF2B5EF4-FFF2-40B4-BE49-F238E27FC236}">
                <a16:creationId xmlns:a16="http://schemas.microsoft.com/office/drawing/2014/main" id="{F9D05513-F786-4912-B91D-E0AF07B285F0}"/>
              </a:ext>
            </a:extLst>
          </p:cNvPr>
          <p:cNvSpPr/>
          <p:nvPr/>
        </p:nvSpPr>
        <p:spPr>
          <a:xfrm>
            <a:off x="188374" y="2760912"/>
            <a:ext cx="185367" cy="18536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6" name="図 45">
            <a:extLst>
              <a:ext uri="{FF2B5EF4-FFF2-40B4-BE49-F238E27FC236}">
                <a16:creationId xmlns:a16="http://schemas.microsoft.com/office/drawing/2014/main" id="{35A05357-64D0-469D-9FE8-67D25BE5299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" t="56667" r="67785" b="2764"/>
          <a:stretch/>
        </p:blipFill>
        <p:spPr>
          <a:xfrm>
            <a:off x="5178992" y="2192948"/>
            <a:ext cx="1800694" cy="1679468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A0DB6C89-49EE-4BBA-98E9-6F849C0EFB0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44" t="5728" r="3003" b="47464"/>
          <a:stretch/>
        </p:blipFill>
        <p:spPr>
          <a:xfrm>
            <a:off x="3765978" y="6233856"/>
            <a:ext cx="1311560" cy="1411385"/>
          </a:xfrm>
          <a:prstGeom prst="rect">
            <a:avLst/>
          </a:prstGeom>
        </p:spPr>
      </p:pic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56BD607-A5EE-47BA-A102-46BF6CB7D3A4}"/>
              </a:ext>
            </a:extLst>
          </p:cNvPr>
          <p:cNvSpPr txBox="1"/>
          <p:nvPr/>
        </p:nvSpPr>
        <p:spPr>
          <a:xfrm>
            <a:off x="3201624" y="9623025"/>
            <a:ext cx="37209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窓口受付時間は</a:t>
            </a:r>
            <a:r>
              <a:rPr kumimoji="1" lang="en-US" altLang="ja-JP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8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</a:t>
            </a:r>
            <a:r>
              <a:rPr kumimoji="1" lang="en-US" altLang="ja-JP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45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分～</a:t>
            </a:r>
            <a:r>
              <a:rPr kumimoji="1" lang="en-US" altLang="ja-JP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16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</a:t>
            </a:r>
            <a:r>
              <a:rPr kumimoji="1" lang="en-US" altLang="ja-JP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30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分です。</a:t>
            </a:r>
            <a:endParaRPr kumimoji="1"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A85B3310-076D-4A3E-B574-C9C17E25533A}"/>
              </a:ext>
            </a:extLst>
          </p:cNvPr>
          <p:cNvSpPr txBox="1"/>
          <p:nvPr/>
        </p:nvSpPr>
        <p:spPr>
          <a:xfrm>
            <a:off x="4303516" y="8562273"/>
            <a:ext cx="2783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申請書のダウンロードや</a:t>
            </a:r>
            <a:endParaRPr kumimoji="1"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利用施設の確認はこちら！</a:t>
            </a:r>
            <a:endParaRPr kumimoji="1"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64" name="図 63">
            <a:extLst>
              <a:ext uri="{FF2B5EF4-FFF2-40B4-BE49-F238E27FC236}">
                <a16:creationId xmlns:a16="http://schemas.microsoft.com/office/drawing/2014/main" id="{E6CAF700-772A-4E85-9883-D884ADCF3B0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71181" flipH="1">
            <a:off x="5955508" y="7749681"/>
            <a:ext cx="953267" cy="753729"/>
          </a:xfrm>
          <a:prstGeom prst="rect">
            <a:avLst/>
          </a:prstGeom>
        </p:spPr>
      </p:pic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32D5E7A0-54C2-4BA8-870D-659119C3E78D}"/>
              </a:ext>
            </a:extLst>
          </p:cNvPr>
          <p:cNvSpPr txBox="1"/>
          <p:nvPr/>
        </p:nvSpPr>
        <p:spPr>
          <a:xfrm>
            <a:off x="5413696" y="6564509"/>
            <a:ext cx="12545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随時更新中</a:t>
            </a:r>
            <a:endParaRPr kumimoji="1" lang="en-US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6672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670</TotalTime>
  <Words>192</Words>
  <Application>Microsoft Office PowerPoint</Application>
  <PresentationFormat>A4 210 x 297 mm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NK-B</vt:lpstr>
      <vt:lpstr>UD デジタル 教科書体 NP-R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原島 渚</dc:creator>
  <cp:lastModifiedBy>原島 渚</cp:lastModifiedBy>
  <cp:revision>56</cp:revision>
  <cp:lastPrinted>2026-02-17T23:55:44Z</cp:lastPrinted>
  <dcterms:created xsi:type="dcterms:W3CDTF">2025-03-24T11:06:28Z</dcterms:created>
  <dcterms:modified xsi:type="dcterms:W3CDTF">2026-04-01T04:31:11Z</dcterms:modified>
</cp:coreProperties>
</file>